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9" r:id="rId3"/>
    <p:sldId id="258" r:id="rId4"/>
    <p:sldId id="260" r:id="rId5"/>
    <p:sldId id="262" r:id="rId6"/>
    <p:sldId id="263" r:id="rId7"/>
    <p:sldId id="261" r:id="rId8"/>
    <p:sldId id="265" r:id="rId9"/>
    <p:sldId id="264" r:id="rId10"/>
    <p:sldId id="272" r:id="rId11"/>
    <p:sldId id="266" r:id="rId12"/>
    <p:sldId id="267" r:id="rId13"/>
    <p:sldId id="269" r:id="rId14"/>
    <p:sldId id="270" r:id="rId15"/>
    <p:sldId id="271" r:id="rId16"/>
    <p:sldId id="273" r:id="rId17"/>
    <p:sldId id="27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973F"/>
    <a:srgbClr val="CC4B7A"/>
    <a:srgbClr val="7D3BA8"/>
    <a:srgbClr val="0F2F84"/>
    <a:srgbClr val="EEF244"/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890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648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21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338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21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943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008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56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89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151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95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239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70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3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8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AB0371-A133-4850-8FEB-5976D3822FCE}" type="datetimeFigureOut">
              <a:rPr lang="en-US" smtClean="0"/>
              <a:t>1/3/21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BDCC4A85-FE66-473C-A97F-9CAD52BC7E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30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0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F8CCA-393F-DD4C-BDDA-6ABE50EFD4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Exploring Cuisines in Sydney and Melbourne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4EFD08-6305-0E42-A85B-B39EF299E2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40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FC60-6AFA-AD49-9558-789AC411A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DA3DA-81BB-F844-96A5-24A7E4A307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Implementation</a:t>
            </a:r>
            <a:br>
              <a:rPr lang="en-AU" dirty="0"/>
            </a:br>
            <a:r>
              <a:rPr lang="en-AU" dirty="0"/>
              <a:t>and</a:t>
            </a:r>
            <a:br>
              <a:rPr lang="en-AU" dirty="0"/>
            </a:br>
            <a:r>
              <a:rPr lang="en-AU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411439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E1291-CC97-B14E-840C-4E48F8236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Cluster Model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1B11F29-8F30-E642-957A-E7ED7A9571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Details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40ED8-9886-6A45-BB24-CC5F13F49F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K-Means algorithm</a:t>
            </a:r>
          </a:p>
          <a:p>
            <a:endParaRPr lang="en-AU" dirty="0"/>
          </a:p>
          <a:p>
            <a:r>
              <a:rPr lang="en-AU" dirty="0"/>
              <a:t>5 clusters</a:t>
            </a:r>
          </a:p>
          <a:p>
            <a:endParaRPr lang="en-AU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4800326-FCAC-BD40-BE63-99D7A35C984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AU" dirty="0"/>
              <a:t>Groups suburbs based on similar popular venue categories in each suburb</a:t>
            </a:r>
          </a:p>
        </p:txBody>
      </p:sp>
    </p:spTree>
    <p:extLst>
      <p:ext uri="{BB962C8B-B14F-4D97-AF65-F5344CB8AC3E}">
        <p14:creationId xmlns:p14="http://schemas.microsoft.com/office/powerpoint/2010/main" val="788829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B3822FC-A0B5-4641-9CE5-9BC30A67ED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700" y="3603811"/>
            <a:ext cx="4824413" cy="199194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EA9ECD-25F9-C841-AB88-31E6C2C33AC6}"/>
              </a:ext>
            </a:extLst>
          </p:cNvPr>
          <p:cNvSpPr/>
          <p:nvPr/>
        </p:nvSpPr>
        <p:spPr>
          <a:xfrm>
            <a:off x="1402915" y="5441908"/>
            <a:ext cx="3757808" cy="307777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6C3AB-BEC9-1345-8F5E-54955767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Sydney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CBCC9-1276-9247-BF54-FF9DD923D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Cuisines in each cluster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80C41-1917-4346-8C37-F970AAD7374A}"/>
              </a:ext>
            </a:extLst>
          </p:cNvPr>
          <p:cNvSpPr txBox="1"/>
          <p:nvPr/>
        </p:nvSpPr>
        <p:spPr>
          <a:xfrm>
            <a:off x="1658291" y="54419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0F2F84"/>
                </a:solidFill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8EF8A8-FB19-F045-AE98-340BF4EB3208}"/>
              </a:ext>
            </a:extLst>
          </p:cNvPr>
          <p:cNvSpPr txBox="1"/>
          <p:nvPr/>
        </p:nvSpPr>
        <p:spPr>
          <a:xfrm>
            <a:off x="2400599" y="54419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7D3BA8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2CC119-96BB-2143-B5DF-E71E31AC8685}"/>
              </a:ext>
            </a:extLst>
          </p:cNvPr>
          <p:cNvSpPr txBox="1"/>
          <p:nvPr/>
        </p:nvSpPr>
        <p:spPr>
          <a:xfrm>
            <a:off x="3142907" y="54419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CC4B7A"/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BB8E2B-36A5-2544-8C90-D2D3C333361D}"/>
              </a:ext>
            </a:extLst>
          </p:cNvPr>
          <p:cNvSpPr txBox="1"/>
          <p:nvPr/>
        </p:nvSpPr>
        <p:spPr>
          <a:xfrm>
            <a:off x="3885215" y="54419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F8973F"/>
                </a:solidFill>
              </a:rPr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974D20-9E7B-1040-A048-42FE6835FD2D}"/>
              </a:ext>
            </a:extLst>
          </p:cNvPr>
          <p:cNvSpPr txBox="1"/>
          <p:nvPr/>
        </p:nvSpPr>
        <p:spPr>
          <a:xfrm>
            <a:off x="4627523" y="5441908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EEF244"/>
                </a:solidFill>
              </a:rPr>
              <a:t>4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C75ABB1C-8255-3D49-98C1-9001CF02B33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492978973"/>
              </p:ext>
            </p:extLst>
          </p:nvPr>
        </p:nvGraphicFramePr>
        <p:xfrm>
          <a:off x="6208713" y="3179763"/>
          <a:ext cx="4824412" cy="28498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81019">
                  <a:extLst>
                    <a:ext uri="{9D8B030D-6E8A-4147-A177-3AD203B41FA5}">
                      <a16:colId xmlns:a16="http://schemas.microsoft.com/office/drawing/2014/main" val="3691289931"/>
                    </a:ext>
                  </a:extLst>
                </a:gridCol>
                <a:gridCol w="3943393">
                  <a:extLst>
                    <a:ext uri="{9D8B030D-6E8A-4147-A177-3AD203B41FA5}">
                      <a16:colId xmlns:a16="http://schemas.microsoft.com/office/drawing/2014/main" val="2754121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/>
                        <a:t>Venues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615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0F2F84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0F2F84"/>
                          </a:solidFill>
                        </a:rPr>
                        <a:t>Take Away: Fast Food, Pizza, Middle Eastern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7D3BA8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7D3BA8"/>
                          </a:solidFill>
                        </a:rPr>
                        <a:t>Cafés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681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CC4B7A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CC4B7A"/>
                          </a:solidFill>
                        </a:rPr>
                        <a:t>Asian: Chinese, Vietnamese, Filipino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649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F8973F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F8973F"/>
                          </a:solidFill>
                        </a:rPr>
                        <a:t>European: French, Italian</a:t>
                      </a:r>
                    </a:p>
                    <a:p>
                      <a:r>
                        <a:rPr lang="en-AU" sz="1600" dirty="0">
                          <a:solidFill>
                            <a:srgbClr val="F8973F"/>
                          </a:solidFill>
                        </a:rPr>
                        <a:t>Asian: Indian, Thai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476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EEF244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EEF244"/>
                          </a:solidFill>
                        </a:rPr>
                        <a:t>Cafés</a:t>
                      </a:r>
                    </a:p>
                    <a:p>
                      <a:r>
                        <a:rPr lang="en-AU" sz="1600" dirty="0">
                          <a:solidFill>
                            <a:srgbClr val="EEF244"/>
                          </a:solidFill>
                        </a:rPr>
                        <a:t>Other Restaurants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623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3198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C3AB-BEC9-1345-8F5E-54955767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Sydney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51B642F-A83F-1743-98E7-218617DCC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Cluster locations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ECCEB0A-E756-2149-A5B4-2CAE6373D99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AU" dirty="0">
                <a:solidFill>
                  <a:srgbClr val="0F2F84"/>
                </a:solidFill>
              </a:rPr>
              <a:t>Take Away </a:t>
            </a:r>
            <a:r>
              <a:rPr lang="en-AU" dirty="0"/>
              <a:t>mostly in the west</a:t>
            </a:r>
          </a:p>
          <a:p>
            <a:r>
              <a:rPr lang="en-AU" dirty="0">
                <a:solidFill>
                  <a:srgbClr val="7D3BA8"/>
                </a:solidFill>
              </a:rPr>
              <a:t>Cafés</a:t>
            </a:r>
            <a:r>
              <a:rPr lang="en-AU" dirty="0"/>
              <a:t> mostly in the north and east</a:t>
            </a:r>
          </a:p>
          <a:p>
            <a:r>
              <a:rPr lang="en-AU" dirty="0">
                <a:solidFill>
                  <a:srgbClr val="CC4B7A"/>
                </a:solidFill>
              </a:rPr>
              <a:t>Asian</a:t>
            </a:r>
            <a:r>
              <a:rPr lang="en-AU" dirty="0"/>
              <a:t>, </a:t>
            </a:r>
            <a:r>
              <a:rPr lang="en-AU" dirty="0">
                <a:solidFill>
                  <a:srgbClr val="F8973F"/>
                </a:solidFill>
              </a:rPr>
              <a:t>European</a:t>
            </a:r>
            <a:r>
              <a:rPr lang="en-AU" dirty="0"/>
              <a:t> throughout city</a:t>
            </a:r>
          </a:p>
          <a:p>
            <a:r>
              <a:rPr lang="en-AU" b="1" dirty="0"/>
              <a:t>Cultural divide?</a:t>
            </a:r>
          </a:p>
        </p:txBody>
      </p:sp>
      <p:pic>
        <p:nvPicPr>
          <p:cNvPr id="21" name="Content Placeholder 9">
            <a:extLst>
              <a:ext uri="{FF2B5EF4-FFF2-40B4-BE49-F238E27FC236}">
                <a16:creationId xmlns:a16="http://schemas.microsoft.com/office/drawing/2014/main" id="{450EBC22-0412-4041-B1CF-D0AF21A629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01363" y="3179763"/>
            <a:ext cx="4733087" cy="2840037"/>
          </a:xfrm>
        </p:spPr>
      </p:pic>
    </p:spTree>
    <p:extLst>
      <p:ext uri="{BB962C8B-B14F-4D97-AF65-F5344CB8AC3E}">
        <p14:creationId xmlns:p14="http://schemas.microsoft.com/office/powerpoint/2010/main" val="1472471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DA64EC2-BD7D-4043-9F8E-C2C1A418C0E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5700" y="3598054"/>
            <a:ext cx="4824413" cy="2003455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F7EA9ECD-25F9-C841-AB88-31E6C2C33AC6}"/>
              </a:ext>
            </a:extLst>
          </p:cNvPr>
          <p:cNvSpPr/>
          <p:nvPr/>
        </p:nvSpPr>
        <p:spPr>
          <a:xfrm>
            <a:off x="1402915" y="5454434"/>
            <a:ext cx="3807912" cy="307777"/>
          </a:xfrm>
          <a:prstGeom prst="rect">
            <a:avLst/>
          </a:prstGeom>
          <a:solidFill>
            <a:srgbClr val="E5E5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D6C3AB-BEC9-1345-8F5E-54955767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Melbourne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0CBCC9-1276-9247-BF54-FF9DD923D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Cuisines in each cluster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D80C41-1917-4346-8C37-F970AAD7374A}"/>
              </a:ext>
            </a:extLst>
          </p:cNvPr>
          <p:cNvSpPr txBox="1"/>
          <p:nvPr/>
        </p:nvSpPr>
        <p:spPr>
          <a:xfrm>
            <a:off x="1658291" y="545443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0F2F84"/>
                </a:solidFill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8EF8A8-FB19-F045-AE98-340BF4EB3208}"/>
              </a:ext>
            </a:extLst>
          </p:cNvPr>
          <p:cNvSpPr txBox="1"/>
          <p:nvPr/>
        </p:nvSpPr>
        <p:spPr>
          <a:xfrm>
            <a:off x="2400599" y="545443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7D3BA8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C2CC119-96BB-2143-B5DF-E71E31AC8685}"/>
              </a:ext>
            </a:extLst>
          </p:cNvPr>
          <p:cNvSpPr txBox="1"/>
          <p:nvPr/>
        </p:nvSpPr>
        <p:spPr>
          <a:xfrm>
            <a:off x="3142907" y="545443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CC4B7A"/>
                </a:solidFill>
              </a:rPr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BB8E2B-36A5-2544-8C90-D2D3C333361D}"/>
              </a:ext>
            </a:extLst>
          </p:cNvPr>
          <p:cNvSpPr txBox="1"/>
          <p:nvPr/>
        </p:nvSpPr>
        <p:spPr>
          <a:xfrm>
            <a:off x="3885215" y="545443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F8973F"/>
                </a:solidFill>
              </a:rPr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974D20-9E7B-1040-A048-42FE6835FD2D}"/>
              </a:ext>
            </a:extLst>
          </p:cNvPr>
          <p:cNvSpPr txBox="1"/>
          <p:nvPr/>
        </p:nvSpPr>
        <p:spPr>
          <a:xfrm>
            <a:off x="4627523" y="545443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1400" b="1" dirty="0">
                <a:solidFill>
                  <a:srgbClr val="EEF244"/>
                </a:solidFill>
              </a:rPr>
              <a:t>4</a:t>
            </a:r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C75ABB1C-8255-3D49-98C1-9001CF02B33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847339463"/>
              </p:ext>
            </p:extLst>
          </p:nvPr>
        </p:nvGraphicFramePr>
        <p:xfrm>
          <a:off x="6208713" y="3179763"/>
          <a:ext cx="4824412" cy="2641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81019">
                  <a:extLst>
                    <a:ext uri="{9D8B030D-6E8A-4147-A177-3AD203B41FA5}">
                      <a16:colId xmlns:a16="http://schemas.microsoft.com/office/drawing/2014/main" val="3691289931"/>
                    </a:ext>
                  </a:extLst>
                </a:gridCol>
                <a:gridCol w="3943393">
                  <a:extLst>
                    <a:ext uri="{9D8B030D-6E8A-4147-A177-3AD203B41FA5}">
                      <a16:colId xmlns:a16="http://schemas.microsoft.com/office/drawing/2014/main" val="2754121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/>
                        <a:t>Venues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615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0F2F84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0F2F84"/>
                          </a:solidFill>
                        </a:rPr>
                        <a:t>Western: Australian, BBQ</a:t>
                      </a:r>
                    </a:p>
                    <a:p>
                      <a:r>
                        <a:rPr lang="en-AU" sz="1600" dirty="0">
                          <a:solidFill>
                            <a:srgbClr val="0F2F84"/>
                          </a:solidFill>
                        </a:rPr>
                        <a:t>Asian: Chinese, South Indian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95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7D3BA8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7D3BA8"/>
                          </a:solidFill>
                        </a:rPr>
                        <a:t>Cafés</a:t>
                      </a:r>
                    </a:p>
                    <a:p>
                      <a:r>
                        <a:rPr lang="en-AU" sz="1600" dirty="0">
                          <a:solidFill>
                            <a:srgbClr val="7D3BA8"/>
                          </a:solidFill>
                        </a:rPr>
                        <a:t>Other Restaurants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681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CC4B7A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CC4B7A"/>
                          </a:solidFill>
                        </a:rPr>
                        <a:t>Cafés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6491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F8973F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F8973F"/>
                          </a:solidFill>
                        </a:rPr>
                        <a:t>Pizza, Bakery, Vietnamese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476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AU" sz="1600" dirty="0">
                          <a:solidFill>
                            <a:srgbClr val="EEF244"/>
                          </a:solidFill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1600" dirty="0">
                          <a:solidFill>
                            <a:srgbClr val="EEF244"/>
                          </a:solidFill>
                        </a:rPr>
                        <a:t>Cafés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8623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887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6C3AB-BEC9-1345-8F5E-54955767E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Melbourne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51B642F-A83F-1743-98E7-218617DCC8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Cluster locations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ECCEB0A-E756-2149-A5B4-2CAE6373D99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AU" dirty="0">
                <a:solidFill>
                  <a:srgbClr val="F8973F"/>
                </a:solidFill>
              </a:rPr>
              <a:t>Pizza, Bakery, Vietnamese</a:t>
            </a:r>
            <a:r>
              <a:rPr lang="en-AU" dirty="0"/>
              <a:t> in outskirts</a:t>
            </a:r>
          </a:p>
          <a:p>
            <a:r>
              <a:rPr lang="en-AU" dirty="0"/>
              <a:t>All other clusters throughout city</a:t>
            </a:r>
          </a:p>
          <a:p>
            <a:r>
              <a:rPr lang="en-AU" b="1" dirty="0"/>
              <a:t>Mostly clusters with cafés</a:t>
            </a:r>
          </a:p>
        </p:txBody>
      </p:sp>
      <p:pic>
        <p:nvPicPr>
          <p:cNvPr id="12" name="Content Placeholder 5">
            <a:extLst>
              <a:ext uri="{FF2B5EF4-FFF2-40B4-BE49-F238E27FC236}">
                <a16:creationId xmlns:a16="http://schemas.microsoft.com/office/drawing/2014/main" id="{34C3A77E-7041-974E-A52B-5BED7FBA4F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>
            <a:off x="1224299" y="3179763"/>
            <a:ext cx="4687215" cy="2840037"/>
          </a:xfrm>
        </p:spPr>
      </p:pic>
    </p:spTree>
    <p:extLst>
      <p:ext uri="{BB962C8B-B14F-4D97-AF65-F5344CB8AC3E}">
        <p14:creationId xmlns:p14="http://schemas.microsoft.com/office/powerpoint/2010/main" val="549994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7FDC-2057-4046-8FDD-514C05640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Lessons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C839F7-D85A-9243-BD10-4E6DF3D65B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319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4898E-20B8-C646-B4D6-1FA271DC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2A917-B219-5245-90A1-6CCFBDB49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Sydney clusters are divided based on location</a:t>
            </a:r>
          </a:p>
          <a:p>
            <a:pPr lvl="1"/>
            <a:r>
              <a:rPr lang="en-AU" dirty="0"/>
              <a:t>Demographic divide</a:t>
            </a:r>
          </a:p>
          <a:p>
            <a:pPr lvl="1"/>
            <a:r>
              <a:rPr lang="en-AU" dirty="0"/>
              <a:t>Represents cultures and wealth diversity in Sydney</a:t>
            </a:r>
          </a:p>
          <a:p>
            <a:r>
              <a:rPr lang="en-AU" dirty="0"/>
              <a:t>Sydney has many cafés in some areas, but Melbourne has many throughout the city</a:t>
            </a:r>
          </a:p>
          <a:p>
            <a:r>
              <a:rPr lang="en-AU" dirty="0"/>
              <a:t>Sydney has more popular cuisines</a:t>
            </a:r>
          </a:p>
        </p:txBody>
      </p:sp>
    </p:spTree>
    <p:extLst>
      <p:ext uri="{BB962C8B-B14F-4D97-AF65-F5344CB8AC3E}">
        <p14:creationId xmlns:p14="http://schemas.microsoft.com/office/powerpoint/2010/main" val="4259491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EB5DAE0-99BF-4449-A6ED-4D87E16A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Rivals in Australia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D0D9E1-6BDE-A448-BF7F-7C2A055445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Sydney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F0D8FA7-9F1C-3E44-AD9B-297BDB0DC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37879" y="3179763"/>
            <a:ext cx="4260055" cy="2840037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1144189-F823-2245-BAEA-6950FBC82A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Melbourne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0C29EE3-38E7-0F49-BE47-1996959C3A2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0708" y="3179763"/>
            <a:ext cx="4260421" cy="2840037"/>
          </a:xfrm>
        </p:spPr>
      </p:pic>
    </p:spTree>
    <p:extLst>
      <p:ext uri="{BB962C8B-B14F-4D97-AF65-F5344CB8AC3E}">
        <p14:creationId xmlns:p14="http://schemas.microsoft.com/office/powerpoint/2010/main" val="384933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5C496-04C7-7949-A924-5CB888D3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Sydney vs Melbourne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945D4CC-F8A1-3A40-9BFD-58D474110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2" y="4532844"/>
            <a:ext cx="3050439" cy="651153"/>
          </a:xfrm>
        </p:spPr>
        <p:txBody>
          <a:bodyPr/>
          <a:lstStyle/>
          <a:p>
            <a:r>
              <a:rPr lang="en-US" dirty="0"/>
              <a:t>Sightseeing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63C8F2E7-C25A-E545-8ECC-85FA733DEA85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1C6617C-C722-A645-B77D-F989158F09B0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1154953" y="5184000"/>
            <a:ext cx="3050437" cy="84305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Attractions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Landscapes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E2E8094-FD53-3A47-925A-1BF611AE0D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Activities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615C71E7-8894-064D-8DA6-EA106D29BB7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A7DA649-2435-6D40-A470-F30EAB283798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Nightlife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4BC6104-80DC-814F-8751-0F0CEFCFCC3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Food</a:t>
            </a:r>
          </a:p>
        </p:txBody>
      </p:sp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F271B29E-A690-574F-9327-B66E2EBFB418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E0B05A5-E78F-C34F-BB02-6D72BF8A6F57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???</a:t>
            </a:r>
          </a:p>
        </p:txBody>
      </p:sp>
    </p:spTree>
    <p:extLst>
      <p:ext uri="{BB962C8B-B14F-4D97-AF65-F5344CB8AC3E}">
        <p14:creationId xmlns:p14="http://schemas.microsoft.com/office/powerpoint/2010/main" val="109485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A45F6032-ECD0-C141-B754-4225ABFA7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Food Wars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9BFEFA0-DEEC-A84B-B363-E739D5E92C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Sydney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0FDB1A3-B658-AB4A-8C8A-57687A3916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Diversity</a:t>
            </a:r>
          </a:p>
          <a:p>
            <a:r>
              <a:rPr lang="en-US" dirty="0"/>
              <a:t>High-class restaurants</a:t>
            </a:r>
          </a:p>
          <a:p>
            <a:r>
              <a:rPr lang="en-US" dirty="0"/>
              <a:t>Cultural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18252AC-E2E0-8846-93EF-BF956880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Melbourne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C930E18-C164-FA4F-B591-8BF27FA4434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Hipster</a:t>
            </a:r>
          </a:p>
          <a:p>
            <a:r>
              <a:rPr lang="en-US" dirty="0"/>
              <a:t>Brunch</a:t>
            </a:r>
          </a:p>
          <a:p>
            <a:r>
              <a:rPr lang="en-US" dirty="0"/>
              <a:t>Coffee culture</a:t>
            </a:r>
          </a:p>
        </p:txBody>
      </p:sp>
    </p:spTree>
    <p:extLst>
      <p:ext uri="{BB962C8B-B14F-4D97-AF65-F5344CB8AC3E}">
        <p14:creationId xmlns:p14="http://schemas.microsoft.com/office/powerpoint/2010/main" val="3346206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C75ED-6205-4E4E-9977-E1C3754C1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Guide For…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68BA3-748C-E648-A623-B23CC3529D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Tourists wanting to visit Australia</a:t>
            </a:r>
          </a:p>
          <a:p>
            <a:endParaRPr lang="en-US" dirty="0"/>
          </a:p>
          <a:p>
            <a:r>
              <a:rPr lang="en-US" dirty="0"/>
              <a:t>Australians to know what is in their backyard</a:t>
            </a:r>
          </a:p>
        </p:txBody>
      </p:sp>
    </p:spTree>
    <p:extLst>
      <p:ext uri="{BB962C8B-B14F-4D97-AF65-F5344CB8AC3E}">
        <p14:creationId xmlns:p14="http://schemas.microsoft.com/office/powerpoint/2010/main" val="4065273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257B-EC87-0D4F-BB4D-F8E123D36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948E15-19ED-3F40-899C-E0F7DC149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Acquisition</a:t>
            </a:r>
            <a:br>
              <a:rPr lang="en-US" dirty="0"/>
            </a:br>
            <a:r>
              <a:rPr lang="en-US" dirty="0"/>
              <a:t>and</a:t>
            </a:r>
            <a:br>
              <a:rPr lang="en-US" dirty="0"/>
            </a:br>
            <a:r>
              <a:rPr lang="en-US" dirty="0"/>
              <a:t>preparation</a:t>
            </a:r>
          </a:p>
        </p:txBody>
      </p:sp>
    </p:spTree>
    <p:extLst>
      <p:ext uri="{BB962C8B-B14F-4D97-AF65-F5344CB8AC3E}">
        <p14:creationId xmlns:p14="http://schemas.microsoft.com/office/powerpoint/2010/main" val="189477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6849D-B722-FF46-9256-DBFAA5850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Location Data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3250CC1-1673-F841-98BD-60ADD8D03A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Acquisition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0AC1D6E-97CB-064B-9274-6DAD2EF0FE7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AU" dirty="0"/>
              <a:t>Australian Bureau of Statistics</a:t>
            </a:r>
          </a:p>
          <a:p>
            <a:pPr lvl="1"/>
            <a:r>
              <a:rPr lang="en-AU" dirty="0"/>
              <a:t>2016 Census data</a:t>
            </a:r>
          </a:p>
          <a:p>
            <a:pPr lvl="2"/>
            <a:r>
              <a:rPr lang="en-AU" dirty="0"/>
              <a:t>Suburb</a:t>
            </a:r>
          </a:p>
          <a:p>
            <a:pPr lvl="2"/>
            <a:r>
              <a:rPr lang="en-AU" dirty="0"/>
              <a:t>Local government area</a:t>
            </a:r>
          </a:p>
          <a:p>
            <a:pPr lvl="2"/>
            <a:r>
              <a:rPr lang="en-AU" dirty="0"/>
              <a:t>Region</a:t>
            </a:r>
          </a:p>
          <a:p>
            <a:pPr lvl="2"/>
            <a:r>
              <a:rPr lang="en-AU" dirty="0"/>
              <a:t>State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E1CAC61-83AF-834F-8368-4C9F2DEB20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Preparation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4E3C1AA-4351-754F-9386-7596E56411E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AU" dirty="0"/>
              <a:t>Suburbs in Greater Sydney and Greater Melbourne extracted</a:t>
            </a:r>
          </a:p>
          <a:p>
            <a:pPr lvl="1"/>
            <a:r>
              <a:rPr lang="en-AU" dirty="0"/>
              <a:t>Sydney: 915 suburbs</a:t>
            </a:r>
          </a:p>
          <a:p>
            <a:pPr lvl="1"/>
            <a:r>
              <a:rPr lang="en-AU" dirty="0"/>
              <a:t>Melbourne: 560 suburbs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38376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D03DE-0C82-1B44-90ED-28A27F2D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Location Data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12DD71A-6943-DA46-8F41-81DC012D3B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Sydney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E63CF7-DDBE-7D4F-B06A-741212275C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9571" y="3179763"/>
            <a:ext cx="4736670" cy="2840037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2F664E1-3C35-3545-A640-5FECD6FC9B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Melbourne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40F9180-0262-7645-B380-30E680DCAB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0940" y="3179763"/>
            <a:ext cx="4739957" cy="2840037"/>
          </a:xfrm>
        </p:spPr>
      </p:pic>
    </p:spTree>
    <p:extLst>
      <p:ext uri="{BB962C8B-B14F-4D97-AF65-F5344CB8AC3E}">
        <p14:creationId xmlns:p14="http://schemas.microsoft.com/office/powerpoint/2010/main" val="365453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8B-B2AB-ED44-9A1B-52B28859B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Venue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AC6CA-5180-D04B-AC40-01F936D229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Acquisition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FA63C5-3633-1C4C-85B2-0CB2038424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Foursquare API</a:t>
            </a:r>
          </a:p>
          <a:p>
            <a:pPr lvl="1"/>
            <a:r>
              <a:rPr lang="en-AU" dirty="0"/>
              <a:t>Search for venues within 500 m of suburb centre</a:t>
            </a:r>
          </a:p>
          <a:p>
            <a:pPr lvl="1"/>
            <a:r>
              <a:rPr lang="en-AU" dirty="0"/>
              <a:t>Food venues only</a:t>
            </a:r>
          </a:p>
          <a:p>
            <a:r>
              <a:rPr lang="en-AU" dirty="0"/>
              <a:t>Return venue name, coordinates, and category</a:t>
            </a:r>
          </a:p>
          <a:p>
            <a:pPr lvl="1"/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F2DCE-4BF4-EA44-AFEC-3204575D2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Preparation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E80F7F-A401-8A4C-B91D-2EAE42E35A1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AU" dirty="0"/>
              <a:t>Remove suburbs with less than 15 venues</a:t>
            </a:r>
          </a:p>
          <a:p>
            <a:r>
              <a:rPr lang="en-AU" dirty="0"/>
              <a:t>Group venues within suburbs</a:t>
            </a:r>
          </a:p>
          <a:p>
            <a:r>
              <a:rPr lang="en-AU" dirty="0"/>
              <a:t>Return top 3 venue categories of each suburb</a:t>
            </a:r>
          </a:p>
        </p:txBody>
      </p:sp>
    </p:spTree>
    <p:extLst>
      <p:ext uri="{BB962C8B-B14F-4D97-AF65-F5344CB8AC3E}">
        <p14:creationId xmlns:p14="http://schemas.microsoft.com/office/powerpoint/2010/main" val="8100523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{3EC11100-46AE-554B-9951-A8F50E3E9B6D}tf10001076</Template>
  <TotalTime>68</TotalTime>
  <Words>330</Words>
  <Application>Microsoft Macintosh PowerPoint</Application>
  <PresentationFormat>Widescreen</PresentationFormat>
  <Paragraphs>121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Century Gothic</vt:lpstr>
      <vt:lpstr>Wingdings 3</vt:lpstr>
      <vt:lpstr>Ion Boardroom</vt:lpstr>
      <vt:lpstr>Exploring Cuisines in Sydney and Melbourne</vt:lpstr>
      <vt:lpstr>Rivals in Australia</vt:lpstr>
      <vt:lpstr>Sydney vs Melbourne</vt:lpstr>
      <vt:lpstr>Food Wars</vt:lpstr>
      <vt:lpstr>A Guide For…</vt:lpstr>
      <vt:lpstr>Data</vt:lpstr>
      <vt:lpstr>Location Data</vt:lpstr>
      <vt:lpstr>Location Data</vt:lpstr>
      <vt:lpstr>Venue Data</vt:lpstr>
      <vt:lpstr>Model</vt:lpstr>
      <vt:lpstr>Cluster Model</vt:lpstr>
      <vt:lpstr>Sydney</vt:lpstr>
      <vt:lpstr>Sydney</vt:lpstr>
      <vt:lpstr>Melbourne</vt:lpstr>
      <vt:lpstr>Melbourne</vt:lpstr>
      <vt:lpstr>Lessons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Cuisines in Sydney and Melbourne</dc:title>
  <dc:creator>Phillip Tran</dc:creator>
  <cp:lastModifiedBy>Phillip Tran</cp:lastModifiedBy>
  <cp:revision>2</cp:revision>
  <dcterms:created xsi:type="dcterms:W3CDTF">2021-01-02T12:06:20Z</dcterms:created>
  <dcterms:modified xsi:type="dcterms:W3CDTF">2021-01-02T13:20:52Z</dcterms:modified>
</cp:coreProperties>
</file>

<file path=docProps/thumbnail.jpeg>
</file>